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Proxima Nova"/>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3.xml"/><Relationship Id="rId41" Type="http://schemas.openxmlformats.org/officeDocument/2006/relationships/font" Target="fonts/ProximaNova-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ProximaNova-bold.fntdata"/><Relationship Id="rId16" Type="http://schemas.openxmlformats.org/officeDocument/2006/relationships/slide" Target="slides/slide9.xml"/><Relationship Id="rId38" Type="http://schemas.openxmlformats.org/officeDocument/2006/relationships/font" Target="fonts/ProximaNova-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9485c6a8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9485c6a8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9485c6a8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9485c6a8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9485c6a8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9485c6a8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9485c6a8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9485c6a8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9485c6a8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9485c6a8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9171ff28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f9171ff28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9171ff280_7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f9171ff280_7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9485c6a8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f9485c6a8f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9485c6a8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f9485c6a8f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9485c6a8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f9485c6a8f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9485c6a8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9485c6a8f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9485c6a8f_0_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f9485c6a8f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9171ff280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f9171ff280_7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9485c6a8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f9485c6a8f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9171ff280_7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f9171ff280_7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9485c6a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9485c6a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9171ff280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f9171ff28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9171ff28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f9171ff280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9171ff28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f9171ff280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9485c6a8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9485c6a8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9485c6a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9485c6a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9485c6a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9485c6a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9485c6a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9485c6a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9485c6a8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9485c6a8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9485c6a8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9485c6a8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9485c6a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9485c6a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4" name="Shape 104"/>
        <p:cNvGrpSpPr/>
        <p:nvPr/>
      </p:nvGrpSpPr>
      <p:grpSpPr>
        <a:xfrm>
          <a:off x="0" y="0"/>
          <a:ext cx="0" cy="0"/>
          <a:chOff x="0" y="0"/>
          <a:chExt cx="0" cy="0"/>
        </a:xfrm>
      </p:grpSpPr>
      <p:cxnSp>
        <p:nvCxnSpPr>
          <p:cNvPr id="105" name="Google Shape;105;p26"/>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06" name="Google Shape;106;p26"/>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07" name="Google Shape;107;p26"/>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08" name="Google Shape;10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3" name="Google Shape;11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14" name="Shape 114"/>
        <p:cNvGrpSpPr/>
        <p:nvPr/>
      </p:nvGrpSpPr>
      <p:grpSpPr>
        <a:xfrm>
          <a:off x="0" y="0"/>
          <a:ext cx="0" cy="0"/>
          <a:chOff x="0" y="0"/>
          <a:chExt cx="0" cy="0"/>
        </a:xfrm>
      </p:grpSpPr>
      <p:cxnSp>
        <p:nvCxnSpPr>
          <p:cNvPr id="115" name="Google Shape;115;p2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6" name="Google Shape;116;p28"/>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17" name="Google Shape;11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1" name="Google Shape;121;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2" name="Google Shape;12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5" name="Google Shape;12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8" name="Google Shape;128;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9" name="Google Shape;12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30" name="Shape 130"/>
        <p:cNvGrpSpPr/>
        <p:nvPr/>
      </p:nvGrpSpPr>
      <p:grpSpPr>
        <a:xfrm>
          <a:off x="0" y="0"/>
          <a:ext cx="0" cy="0"/>
          <a:chOff x="0" y="0"/>
          <a:chExt cx="0" cy="0"/>
        </a:xfrm>
      </p:grpSpPr>
      <p:sp>
        <p:nvSpPr>
          <p:cNvPr id="131" name="Google Shape;131;p32"/>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2" name="Google Shape;13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33"/>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33"/>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36" name="Google Shape;136;p33"/>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37" name="Google Shape;137;p3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8" name="Google Shape;138;p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39" name="Google Shape;13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34"/>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142" name="Google Shape;14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3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5"/>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146" name="Google Shape;146;p35"/>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47" name="Google Shape;14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02" name="Google Shape;10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103" name="Google Shape;10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7"/>
          <p:cNvSpPr txBox="1"/>
          <p:nvPr>
            <p:ph type="title"/>
          </p:nvPr>
        </p:nvSpPr>
        <p:spPr>
          <a:xfrm>
            <a:off x="265500" y="18169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Partition Method</a:t>
            </a:r>
            <a:endParaRPr/>
          </a:p>
        </p:txBody>
      </p:sp>
      <p:sp>
        <p:nvSpPr>
          <p:cNvPr id="155" name="Google Shape;155;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A Block View of Gaussian Elimination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28" name="Google Shape;228;p46"/>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Worked out example</a:t>
            </a:r>
            <a:endParaRPr sz="3200">
              <a:latin typeface="Proxima Nova"/>
              <a:ea typeface="Proxima Nova"/>
              <a:cs typeface="Proxima Nova"/>
              <a:sym typeface="Proxima Nova"/>
            </a:endParaRPr>
          </a:p>
        </p:txBody>
      </p:sp>
      <p:sp>
        <p:nvSpPr>
          <p:cNvPr id="229" name="Google Shape;229;p46"/>
          <p:cNvSpPr txBox="1"/>
          <p:nvPr/>
        </p:nvSpPr>
        <p:spPr>
          <a:xfrm>
            <a:off x="465750" y="1261625"/>
            <a:ext cx="821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230" name="Google Shape;230;p46"/>
          <p:cNvSpPr txBox="1"/>
          <p:nvPr/>
        </p:nvSpPr>
        <p:spPr>
          <a:xfrm>
            <a:off x="465750" y="1261625"/>
            <a:ext cx="821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Example.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Let’s say we have below augmented matrix. Then its partition is done as follows.</a:t>
            </a:r>
            <a:endParaRPr sz="2000">
              <a:latin typeface="Proxima Nova"/>
              <a:ea typeface="Proxima Nova"/>
              <a:cs typeface="Proxima Nova"/>
              <a:sym typeface="Proxima Nova"/>
            </a:endParaRPr>
          </a:p>
        </p:txBody>
      </p:sp>
      <p:pic>
        <p:nvPicPr>
          <p:cNvPr id="231" name="Google Shape;231;p46"/>
          <p:cNvPicPr preferRelativeResize="0"/>
          <p:nvPr/>
        </p:nvPicPr>
        <p:blipFill>
          <a:blip r:embed="rId3">
            <a:alphaModFix/>
          </a:blip>
          <a:stretch>
            <a:fillRect/>
          </a:stretch>
        </p:blipFill>
        <p:spPr>
          <a:xfrm>
            <a:off x="436725" y="2517650"/>
            <a:ext cx="3705225" cy="1714500"/>
          </a:xfrm>
          <a:prstGeom prst="rect">
            <a:avLst/>
          </a:prstGeom>
          <a:noFill/>
          <a:ln>
            <a:noFill/>
          </a:ln>
        </p:spPr>
      </p:pic>
      <p:pic>
        <p:nvPicPr>
          <p:cNvPr id="232" name="Google Shape;232;p46"/>
          <p:cNvPicPr preferRelativeResize="0"/>
          <p:nvPr/>
        </p:nvPicPr>
        <p:blipFill>
          <a:blip r:embed="rId4">
            <a:alphaModFix/>
          </a:blip>
          <a:stretch>
            <a:fillRect/>
          </a:stretch>
        </p:blipFill>
        <p:spPr>
          <a:xfrm>
            <a:off x="4847550" y="2603375"/>
            <a:ext cx="3733800" cy="1543050"/>
          </a:xfrm>
          <a:prstGeom prst="rect">
            <a:avLst/>
          </a:prstGeom>
          <a:noFill/>
          <a:ln>
            <a:noFill/>
          </a:ln>
        </p:spPr>
      </p:pic>
      <p:sp>
        <p:nvSpPr>
          <p:cNvPr id="233" name="Google Shape;233;p46"/>
          <p:cNvSpPr txBox="1"/>
          <p:nvPr/>
        </p:nvSpPr>
        <p:spPr>
          <a:xfrm>
            <a:off x="4039575" y="2974700"/>
            <a:ext cx="14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partition</a:t>
            </a:r>
            <a:endParaRPr b="1">
              <a:latin typeface="Proxima Nova"/>
              <a:ea typeface="Proxima Nova"/>
              <a:cs typeface="Proxima Nova"/>
              <a:sym typeface="Proxima Nova"/>
            </a:endParaRPr>
          </a:p>
        </p:txBody>
      </p:sp>
      <p:cxnSp>
        <p:nvCxnSpPr>
          <p:cNvPr id="234" name="Google Shape;234;p46"/>
          <p:cNvCxnSpPr/>
          <p:nvPr/>
        </p:nvCxnSpPr>
        <p:spPr>
          <a:xfrm>
            <a:off x="4105325" y="3374900"/>
            <a:ext cx="7056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40" name="Google Shape;240;p47"/>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Worked out example</a:t>
            </a:r>
            <a:endParaRPr sz="3200">
              <a:latin typeface="Proxima Nova"/>
              <a:ea typeface="Proxima Nova"/>
              <a:cs typeface="Proxima Nova"/>
              <a:sym typeface="Proxima Nova"/>
            </a:endParaRPr>
          </a:p>
        </p:txBody>
      </p:sp>
      <p:sp>
        <p:nvSpPr>
          <p:cNvPr id="241" name="Google Shape;241;p47"/>
          <p:cNvSpPr txBox="1"/>
          <p:nvPr/>
        </p:nvSpPr>
        <p:spPr>
          <a:xfrm>
            <a:off x="465750" y="1261625"/>
            <a:ext cx="821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pic>
        <p:nvPicPr>
          <p:cNvPr id="242" name="Google Shape;242;p47"/>
          <p:cNvPicPr preferRelativeResize="0"/>
          <p:nvPr/>
        </p:nvPicPr>
        <p:blipFill>
          <a:blip r:embed="rId3">
            <a:alphaModFix/>
          </a:blip>
          <a:stretch>
            <a:fillRect/>
          </a:stretch>
        </p:blipFill>
        <p:spPr>
          <a:xfrm>
            <a:off x="162475" y="2603375"/>
            <a:ext cx="3733800" cy="1543050"/>
          </a:xfrm>
          <a:prstGeom prst="rect">
            <a:avLst/>
          </a:prstGeom>
          <a:noFill/>
          <a:ln>
            <a:noFill/>
          </a:ln>
        </p:spPr>
      </p:pic>
      <p:sp>
        <p:nvSpPr>
          <p:cNvPr id="243" name="Google Shape;243;p47"/>
          <p:cNvSpPr txBox="1"/>
          <p:nvPr/>
        </p:nvSpPr>
        <p:spPr>
          <a:xfrm>
            <a:off x="4039575" y="2974700"/>
            <a:ext cx="14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reduction</a:t>
            </a:r>
            <a:endParaRPr b="1">
              <a:latin typeface="Proxima Nova"/>
              <a:ea typeface="Proxima Nova"/>
              <a:cs typeface="Proxima Nova"/>
              <a:sym typeface="Proxima Nova"/>
            </a:endParaRPr>
          </a:p>
        </p:txBody>
      </p:sp>
      <p:cxnSp>
        <p:nvCxnSpPr>
          <p:cNvPr id="244" name="Google Shape;244;p47"/>
          <p:cNvCxnSpPr/>
          <p:nvPr/>
        </p:nvCxnSpPr>
        <p:spPr>
          <a:xfrm>
            <a:off x="4105325" y="3374900"/>
            <a:ext cx="705600" cy="0"/>
          </a:xfrm>
          <a:prstGeom prst="straightConnector1">
            <a:avLst/>
          </a:prstGeom>
          <a:noFill/>
          <a:ln cap="flat" cmpd="sng" w="38100">
            <a:solidFill>
              <a:schemeClr val="dk2"/>
            </a:solidFill>
            <a:prstDash val="solid"/>
            <a:round/>
            <a:headEnd len="med" w="med" type="none"/>
            <a:tailEnd len="med" w="med" type="triangle"/>
          </a:ln>
        </p:spPr>
      </p:cxnSp>
      <p:pic>
        <p:nvPicPr>
          <p:cNvPr id="245" name="Google Shape;245;p47"/>
          <p:cNvPicPr preferRelativeResize="0"/>
          <p:nvPr/>
        </p:nvPicPr>
        <p:blipFill>
          <a:blip r:embed="rId4">
            <a:alphaModFix/>
          </a:blip>
          <a:stretch>
            <a:fillRect/>
          </a:stretch>
        </p:blipFill>
        <p:spPr>
          <a:xfrm>
            <a:off x="4944350" y="2736725"/>
            <a:ext cx="4129550" cy="1409700"/>
          </a:xfrm>
          <a:prstGeom prst="rect">
            <a:avLst/>
          </a:prstGeom>
          <a:noFill/>
          <a:ln>
            <a:noFill/>
          </a:ln>
        </p:spPr>
      </p:pic>
      <p:sp>
        <p:nvSpPr>
          <p:cNvPr id="246" name="Google Shape;246;p47"/>
          <p:cNvSpPr txBox="1"/>
          <p:nvPr/>
        </p:nvSpPr>
        <p:spPr>
          <a:xfrm>
            <a:off x="436725" y="1370775"/>
            <a:ext cx="661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Iteration : </a:t>
            </a:r>
            <a:r>
              <a:rPr b="1" lang="en" sz="2000">
                <a:latin typeface="Proxima Nova"/>
                <a:ea typeface="Proxima Nova"/>
                <a:cs typeface="Proxima Nova"/>
                <a:sym typeface="Proxima Nova"/>
              </a:rPr>
              <a:t>1</a:t>
            </a:r>
            <a:endParaRPr b="1" sz="20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52" name="Google Shape;252;p48"/>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Worked out example</a:t>
            </a:r>
            <a:endParaRPr sz="3200">
              <a:latin typeface="Proxima Nova"/>
              <a:ea typeface="Proxima Nova"/>
              <a:cs typeface="Proxima Nova"/>
              <a:sym typeface="Proxima Nova"/>
            </a:endParaRPr>
          </a:p>
        </p:txBody>
      </p:sp>
      <p:sp>
        <p:nvSpPr>
          <p:cNvPr id="253" name="Google Shape;253;p48"/>
          <p:cNvSpPr txBox="1"/>
          <p:nvPr/>
        </p:nvSpPr>
        <p:spPr>
          <a:xfrm>
            <a:off x="465750" y="1261625"/>
            <a:ext cx="821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254" name="Google Shape;254;p48"/>
          <p:cNvSpPr txBox="1"/>
          <p:nvPr/>
        </p:nvSpPr>
        <p:spPr>
          <a:xfrm>
            <a:off x="4039575" y="2974700"/>
            <a:ext cx="14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reduction</a:t>
            </a:r>
            <a:endParaRPr b="1">
              <a:latin typeface="Proxima Nova"/>
              <a:ea typeface="Proxima Nova"/>
              <a:cs typeface="Proxima Nova"/>
              <a:sym typeface="Proxima Nova"/>
            </a:endParaRPr>
          </a:p>
        </p:txBody>
      </p:sp>
      <p:cxnSp>
        <p:nvCxnSpPr>
          <p:cNvPr id="255" name="Google Shape;255;p48"/>
          <p:cNvCxnSpPr/>
          <p:nvPr/>
        </p:nvCxnSpPr>
        <p:spPr>
          <a:xfrm>
            <a:off x="4105325" y="3374900"/>
            <a:ext cx="705600" cy="0"/>
          </a:xfrm>
          <a:prstGeom prst="straightConnector1">
            <a:avLst/>
          </a:prstGeom>
          <a:noFill/>
          <a:ln cap="flat" cmpd="sng" w="38100">
            <a:solidFill>
              <a:schemeClr val="dk2"/>
            </a:solidFill>
            <a:prstDash val="solid"/>
            <a:round/>
            <a:headEnd len="med" w="med" type="none"/>
            <a:tailEnd len="med" w="med" type="triangle"/>
          </a:ln>
        </p:spPr>
      </p:cxnSp>
      <p:pic>
        <p:nvPicPr>
          <p:cNvPr id="256" name="Google Shape;256;p48"/>
          <p:cNvPicPr preferRelativeResize="0"/>
          <p:nvPr/>
        </p:nvPicPr>
        <p:blipFill>
          <a:blip r:embed="rId3">
            <a:alphaModFix/>
          </a:blip>
          <a:stretch>
            <a:fillRect/>
          </a:stretch>
        </p:blipFill>
        <p:spPr>
          <a:xfrm>
            <a:off x="60650" y="2670050"/>
            <a:ext cx="3978925" cy="1409700"/>
          </a:xfrm>
          <a:prstGeom prst="rect">
            <a:avLst/>
          </a:prstGeom>
          <a:noFill/>
          <a:ln>
            <a:noFill/>
          </a:ln>
        </p:spPr>
      </p:pic>
      <p:pic>
        <p:nvPicPr>
          <p:cNvPr id="257" name="Google Shape;257;p48"/>
          <p:cNvPicPr preferRelativeResize="0"/>
          <p:nvPr/>
        </p:nvPicPr>
        <p:blipFill>
          <a:blip r:embed="rId4">
            <a:alphaModFix/>
          </a:blip>
          <a:stretch>
            <a:fillRect/>
          </a:stretch>
        </p:blipFill>
        <p:spPr>
          <a:xfrm>
            <a:off x="5247400" y="3011800"/>
            <a:ext cx="3614111" cy="726200"/>
          </a:xfrm>
          <a:prstGeom prst="rect">
            <a:avLst/>
          </a:prstGeom>
          <a:noFill/>
          <a:ln>
            <a:noFill/>
          </a:ln>
        </p:spPr>
      </p:pic>
      <p:sp>
        <p:nvSpPr>
          <p:cNvPr id="258" name="Google Shape;258;p48"/>
          <p:cNvSpPr txBox="1"/>
          <p:nvPr/>
        </p:nvSpPr>
        <p:spPr>
          <a:xfrm>
            <a:off x="436725" y="1370775"/>
            <a:ext cx="661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Iteration : </a:t>
            </a:r>
            <a:r>
              <a:rPr b="1" lang="en" sz="2000">
                <a:latin typeface="Proxima Nova"/>
                <a:ea typeface="Proxima Nova"/>
                <a:cs typeface="Proxima Nova"/>
                <a:sym typeface="Proxima Nova"/>
              </a:rPr>
              <a:t>2</a:t>
            </a:r>
            <a:endParaRPr b="1" sz="20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9"/>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64" name="Google Shape;264;p49"/>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Worked out example</a:t>
            </a:r>
            <a:endParaRPr sz="3200">
              <a:latin typeface="Proxima Nova"/>
              <a:ea typeface="Proxima Nova"/>
              <a:cs typeface="Proxima Nova"/>
              <a:sym typeface="Proxima Nova"/>
            </a:endParaRPr>
          </a:p>
        </p:txBody>
      </p:sp>
      <p:sp>
        <p:nvSpPr>
          <p:cNvPr id="265" name="Google Shape;265;p49"/>
          <p:cNvSpPr txBox="1"/>
          <p:nvPr/>
        </p:nvSpPr>
        <p:spPr>
          <a:xfrm>
            <a:off x="465750" y="1261625"/>
            <a:ext cx="821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266" name="Google Shape;266;p49"/>
          <p:cNvSpPr txBox="1"/>
          <p:nvPr/>
        </p:nvSpPr>
        <p:spPr>
          <a:xfrm>
            <a:off x="4039575" y="2974700"/>
            <a:ext cx="14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reduction</a:t>
            </a:r>
            <a:endParaRPr b="1">
              <a:latin typeface="Proxima Nova"/>
              <a:ea typeface="Proxima Nova"/>
              <a:cs typeface="Proxima Nova"/>
              <a:sym typeface="Proxima Nova"/>
            </a:endParaRPr>
          </a:p>
        </p:txBody>
      </p:sp>
      <p:cxnSp>
        <p:nvCxnSpPr>
          <p:cNvPr id="267" name="Google Shape;267;p49"/>
          <p:cNvCxnSpPr/>
          <p:nvPr/>
        </p:nvCxnSpPr>
        <p:spPr>
          <a:xfrm>
            <a:off x="4105325" y="3374900"/>
            <a:ext cx="705600" cy="0"/>
          </a:xfrm>
          <a:prstGeom prst="straightConnector1">
            <a:avLst/>
          </a:prstGeom>
          <a:noFill/>
          <a:ln cap="flat" cmpd="sng" w="38100">
            <a:solidFill>
              <a:schemeClr val="dk2"/>
            </a:solidFill>
            <a:prstDash val="solid"/>
            <a:round/>
            <a:headEnd len="med" w="med" type="none"/>
            <a:tailEnd len="med" w="med" type="triangle"/>
          </a:ln>
        </p:spPr>
      </p:cxnSp>
      <p:pic>
        <p:nvPicPr>
          <p:cNvPr id="268" name="Google Shape;268;p49"/>
          <p:cNvPicPr preferRelativeResize="0"/>
          <p:nvPr/>
        </p:nvPicPr>
        <p:blipFill>
          <a:blip r:embed="rId3">
            <a:alphaModFix/>
          </a:blip>
          <a:stretch>
            <a:fillRect/>
          </a:stretch>
        </p:blipFill>
        <p:spPr>
          <a:xfrm>
            <a:off x="116025" y="3011800"/>
            <a:ext cx="3614111" cy="726200"/>
          </a:xfrm>
          <a:prstGeom prst="rect">
            <a:avLst/>
          </a:prstGeom>
          <a:noFill/>
          <a:ln>
            <a:noFill/>
          </a:ln>
        </p:spPr>
      </p:pic>
      <p:pic>
        <p:nvPicPr>
          <p:cNvPr id="269" name="Google Shape;269;p49"/>
          <p:cNvPicPr preferRelativeResize="0"/>
          <p:nvPr/>
        </p:nvPicPr>
        <p:blipFill>
          <a:blip r:embed="rId4">
            <a:alphaModFix/>
          </a:blip>
          <a:stretch>
            <a:fillRect/>
          </a:stretch>
        </p:blipFill>
        <p:spPr>
          <a:xfrm>
            <a:off x="5684075" y="3012950"/>
            <a:ext cx="2305050" cy="723900"/>
          </a:xfrm>
          <a:prstGeom prst="rect">
            <a:avLst/>
          </a:prstGeom>
          <a:noFill/>
          <a:ln>
            <a:noFill/>
          </a:ln>
        </p:spPr>
      </p:pic>
      <p:sp>
        <p:nvSpPr>
          <p:cNvPr id="270" name="Google Shape;270;p49"/>
          <p:cNvSpPr txBox="1"/>
          <p:nvPr/>
        </p:nvSpPr>
        <p:spPr>
          <a:xfrm>
            <a:off x="436725" y="1370775"/>
            <a:ext cx="661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Iteration : </a:t>
            </a:r>
            <a:r>
              <a:rPr b="1" lang="en" sz="2000">
                <a:latin typeface="Proxima Nova"/>
                <a:ea typeface="Proxima Nova"/>
                <a:cs typeface="Proxima Nova"/>
                <a:sym typeface="Proxima Nova"/>
              </a:rPr>
              <a:t>3</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Only one row is remained, so stop the process.</a:t>
            </a:r>
            <a:endParaRPr sz="20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0"/>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76" name="Google Shape;276;p50"/>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Worked out example</a:t>
            </a:r>
            <a:endParaRPr sz="3200">
              <a:latin typeface="Proxima Nova"/>
              <a:ea typeface="Proxima Nova"/>
              <a:cs typeface="Proxima Nova"/>
              <a:sym typeface="Proxima Nova"/>
            </a:endParaRPr>
          </a:p>
        </p:txBody>
      </p:sp>
      <p:sp>
        <p:nvSpPr>
          <p:cNvPr id="277" name="Google Shape;277;p50"/>
          <p:cNvSpPr txBox="1"/>
          <p:nvPr/>
        </p:nvSpPr>
        <p:spPr>
          <a:xfrm>
            <a:off x="465750" y="1261625"/>
            <a:ext cx="821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278" name="Google Shape;278;p50"/>
          <p:cNvSpPr txBox="1"/>
          <p:nvPr/>
        </p:nvSpPr>
        <p:spPr>
          <a:xfrm>
            <a:off x="436725" y="1370775"/>
            <a:ext cx="661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Use back substitution to find the values.</a:t>
            </a:r>
            <a:endParaRPr sz="2000">
              <a:latin typeface="Proxima Nova"/>
              <a:ea typeface="Proxima Nova"/>
              <a:cs typeface="Proxima Nova"/>
              <a:sym typeface="Proxima Nova"/>
            </a:endParaRPr>
          </a:p>
        </p:txBody>
      </p:sp>
      <p:pic>
        <p:nvPicPr>
          <p:cNvPr id="279" name="Google Shape;279;p50"/>
          <p:cNvPicPr preferRelativeResize="0"/>
          <p:nvPr/>
        </p:nvPicPr>
        <p:blipFill>
          <a:blip r:embed="rId3">
            <a:alphaModFix/>
          </a:blip>
          <a:stretch>
            <a:fillRect/>
          </a:stretch>
        </p:blipFill>
        <p:spPr>
          <a:xfrm>
            <a:off x="1111988" y="2025050"/>
            <a:ext cx="6692274" cy="297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White cloud in front of dark blue star-filled sky" id="284" name="Google Shape;284;p51"/>
          <p:cNvPicPr preferRelativeResize="0"/>
          <p:nvPr/>
        </p:nvPicPr>
        <p:blipFill rotWithShape="1">
          <a:blip r:embed="rId3">
            <a:alphaModFix/>
          </a:blip>
          <a:srcRect b="17067" l="0" r="1719" t="0"/>
          <a:stretch/>
        </p:blipFill>
        <p:spPr>
          <a:xfrm>
            <a:off x="0" y="0"/>
            <a:ext cx="9144000" cy="5143499"/>
          </a:xfrm>
          <a:prstGeom prst="rect">
            <a:avLst/>
          </a:prstGeom>
          <a:noFill/>
          <a:ln>
            <a:noFill/>
          </a:ln>
        </p:spPr>
      </p:pic>
      <p:sp>
        <p:nvSpPr>
          <p:cNvPr id="285" name="Google Shape;285;p5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6000"/>
              <a:t>Solving problem with code</a:t>
            </a:r>
            <a:endParaRPr sz="6000"/>
          </a:p>
        </p:txBody>
      </p:sp>
      <p:cxnSp>
        <p:nvCxnSpPr>
          <p:cNvPr id="286" name="Google Shape;286;p51"/>
          <p:cNvCxnSpPr/>
          <p:nvPr/>
        </p:nvCxnSpPr>
        <p:spPr>
          <a:xfrm>
            <a:off x="615150" y="2998025"/>
            <a:ext cx="5004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2"/>
          <p:cNvPicPr preferRelativeResize="0"/>
          <p:nvPr/>
        </p:nvPicPr>
        <p:blipFill>
          <a:blip r:embed="rId3">
            <a:alphaModFix/>
          </a:blip>
          <a:stretch>
            <a:fillRect/>
          </a:stretch>
        </p:blipFill>
        <p:spPr>
          <a:xfrm>
            <a:off x="771250" y="258162"/>
            <a:ext cx="7300839" cy="4627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3"/>
          <p:cNvPicPr preferRelativeResize="0"/>
          <p:nvPr/>
        </p:nvPicPr>
        <p:blipFill>
          <a:blip r:embed="rId3">
            <a:alphaModFix/>
          </a:blip>
          <a:stretch>
            <a:fillRect/>
          </a:stretch>
        </p:blipFill>
        <p:spPr>
          <a:xfrm>
            <a:off x="672213" y="152400"/>
            <a:ext cx="7799579"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4"/>
          <p:cNvPicPr preferRelativeResize="0"/>
          <p:nvPr/>
        </p:nvPicPr>
        <p:blipFill>
          <a:blip r:embed="rId3">
            <a:alphaModFix/>
          </a:blip>
          <a:stretch>
            <a:fillRect/>
          </a:stretch>
        </p:blipFill>
        <p:spPr>
          <a:xfrm>
            <a:off x="152400" y="152400"/>
            <a:ext cx="7822955"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5"/>
          <p:cNvPicPr preferRelativeResize="0"/>
          <p:nvPr/>
        </p:nvPicPr>
        <p:blipFill>
          <a:blip r:embed="rId3">
            <a:alphaModFix/>
          </a:blip>
          <a:stretch>
            <a:fillRect/>
          </a:stretch>
        </p:blipFill>
        <p:spPr>
          <a:xfrm>
            <a:off x="152400" y="152400"/>
            <a:ext cx="7832596"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8"/>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61" name="Google Shape;161;p38"/>
          <p:cNvSpPr txBox="1"/>
          <p:nvPr/>
        </p:nvSpPr>
        <p:spPr>
          <a:xfrm>
            <a:off x="436725" y="436700"/>
            <a:ext cx="6987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a:t>
            </a:r>
            <a:endParaRPr sz="3200">
              <a:latin typeface="Proxima Nova"/>
              <a:ea typeface="Proxima Nova"/>
              <a:cs typeface="Proxima Nova"/>
              <a:sym typeface="Proxima Nova"/>
            </a:endParaRPr>
          </a:p>
        </p:txBody>
      </p:sp>
      <p:sp>
        <p:nvSpPr>
          <p:cNvPr id="162" name="Google Shape;162;p38"/>
          <p:cNvSpPr txBox="1"/>
          <p:nvPr/>
        </p:nvSpPr>
        <p:spPr>
          <a:xfrm>
            <a:off x="465750" y="1261625"/>
            <a:ext cx="8212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It is a block alternative to the popular </a:t>
            </a:r>
            <a:r>
              <a:rPr b="1" lang="en" sz="2000">
                <a:latin typeface="Proxima Nova"/>
                <a:ea typeface="Proxima Nova"/>
                <a:cs typeface="Proxima Nova"/>
                <a:sym typeface="Proxima Nova"/>
              </a:rPr>
              <a:t>Gaussian Elimination</a:t>
            </a:r>
            <a:r>
              <a:rPr lang="en" sz="2000">
                <a:latin typeface="Proxima Nova"/>
                <a:ea typeface="Proxima Nova"/>
                <a:cs typeface="Proxima Nova"/>
                <a:sym typeface="Proxima Nova"/>
              </a:rPr>
              <a:t> method of solving the system of linear equations.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Just like how individual entries are eliminated in Gaussian elimination, here instead, block matrices are eliminated.</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The coefficient matrix is reduced into smaller sub matrices and finally back substitution is used to find the values of unknowns.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6"/>
          <p:cNvPicPr preferRelativeResize="0"/>
          <p:nvPr/>
        </p:nvPicPr>
        <p:blipFill>
          <a:blip r:embed="rId3">
            <a:alphaModFix/>
          </a:blip>
          <a:stretch>
            <a:fillRect/>
          </a:stretch>
        </p:blipFill>
        <p:spPr>
          <a:xfrm>
            <a:off x="152400" y="152400"/>
            <a:ext cx="8839199" cy="36247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descr="White cloud in front of dark blue star-filled sky" id="316" name="Google Shape;316;p57"/>
          <p:cNvPicPr preferRelativeResize="0"/>
          <p:nvPr/>
        </p:nvPicPr>
        <p:blipFill rotWithShape="1">
          <a:blip r:embed="rId3">
            <a:alphaModFix/>
          </a:blip>
          <a:srcRect b="17067" l="0" r="1719" t="0"/>
          <a:stretch/>
        </p:blipFill>
        <p:spPr>
          <a:xfrm>
            <a:off x="0" y="0"/>
            <a:ext cx="9144000" cy="5143499"/>
          </a:xfrm>
          <a:prstGeom prst="rect">
            <a:avLst/>
          </a:prstGeom>
          <a:noFill/>
          <a:ln>
            <a:noFill/>
          </a:ln>
        </p:spPr>
      </p:pic>
      <p:sp>
        <p:nvSpPr>
          <p:cNvPr id="317" name="Google Shape;317;p57"/>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6000"/>
              <a:t>Time Complexity</a:t>
            </a:r>
            <a:endParaRPr sz="6000"/>
          </a:p>
        </p:txBody>
      </p:sp>
      <p:cxnSp>
        <p:nvCxnSpPr>
          <p:cNvPr id="318" name="Google Shape;318;p57"/>
          <p:cNvCxnSpPr/>
          <p:nvPr/>
        </p:nvCxnSpPr>
        <p:spPr>
          <a:xfrm>
            <a:off x="615150" y="2998025"/>
            <a:ext cx="5004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8"/>
          <p:cNvSpPr txBox="1"/>
          <p:nvPr>
            <p:ph idx="1" type="body"/>
          </p:nvPr>
        </p:nvSpPr>
        <p:spPr>
          <a:xfrm>
            <a:off x="311700" y="280300"/>
            <a:ext cx="8520600" cy="4611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In Both Gaussian elimination and Matrix reduction, the same number of Arithmetic operations are performed to transform an augmented matrix into a reduced matrix.</a:t>
            </a:r>
            <a:endParaRPr sz="2400"/>
          </a:p>
          <a:p>
            <a:pPr indent="-381000" lvl="0" marL="457200" rtl="0" algn="l">
              <a:lnSpc>
                <a:spcPct val="115000"/>
              </a:lnSpc>
              <a:spcBef>
                <a:spcPts val="0"/>
              </a:spcBef>
              <a:spcAft>
                <a:spcPts val="0"/>
              </a:spcAft>
              <a:buSzPts val="2400"/>
              <a:buChar char="●"/>
            </a:pPr>
            <a:r>
              <a:rPr lang="en" sz="2400"/>
              <a:t>As Partition method consists of two steps matrix reduction followed by back substitution, and Gaussian elimination also uses back substitution they are algebraically equivalent.</a:t>
            </a:r>
            <a:endParaRPr sz="2400"/>
          </a:p>
          <a:p>
            <a:pPr indent="-381000" lvl="0" marL="457200" rtl="0" algn="l">
              <a:lnSpc>
                <a:spcPct val="115000"/>
              </a:lnSpc>
              <a:spcBef>
                <a:spcPts val="0"/>
              </a:spcBef>
              <a:spcAft>
                <a:spcPts val="0"/>
              </a:spcAft>
              <a:buSzPts val="2400"/>
              <a:buChar char="●"/>
            </a:pPr>
            <a:r>
              <a:rPr lang="en" sz="2400"/>
              <a:t> Both procedures perform the same arithmetic operations at every step and both have (n-1) steps.</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9"/>
          <p:cNvSpPr txBox="1"/>
          <p:nvPr>
            <p:ph idx="1" type="body"/>
          </p:nvPr>
        </p:nvSpPr>
        <p:spPr>
          <a:xfrm>
            <a:off x="311700" y="476500"/>
            <a:ext cx="8520600" cy="4400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In the first iteration of Matrix Reduction we have to perform (n-1)*(n)  multiplications and subtractions. In the second iteration (n-2)*(n-1) and so on. After n-1 steps we have a total of n(n</a:t>
            </a:r>
            <a:r>
              <a:rPr baseline="30000" lang="en" sz="2400"/>
              <a:t>2</a:t>
            </a:r>
            <a:r>
              <a:rPr lang="en" sz="2400"/>
              <a:t>-1)/3 multiplications and subtractions.</a:t>
            </a:r>
            <a:endParaRPr sz="2400"/>
          </a:p>
          <a:p>
            <a:pPr indent="-381000" lvl="0" marL="457200" rtl="0" algn="l">
              <a:lnSpc>
                <a:spcPct val="115000"/>
              </a:lnSpc>
              <a:spcBef>
                <a:spcPts val="0"/>
              </a:spcBef>
              <a:spcAft>
                <a:spcPts val="0"/>
              </a:spcAft>
              <a:buSzPts val="2400"/>
              <a:buChar char="●"/>
            </a:pPr>
            <a:r>
              <a:rPr lang="en" sz="2400"/>
              <a:t>In back substitution, n(n-1)/2 multiplications and subtractions are performed.</a:t>
            </a:r>
            <a:endParaRPr sz="2400"/>
          </a:p>
          <a:p>
            <a:pPr indent="-381000" lvl="0" marL="457200" rtl="0" algn="l">
              <a:lnSpc>
                <a:spcPct val="115000"/>
              </a:lnSpc>
              <a:spcBef>
                <a:spcPts val="0"/>
              </a:spcBef>
              <a:spcAft>
                <a:spcPts val="0"/>
              </a:spcAft>
              <a:buSzPts val="2400"/>
              <a:buChar char="●"/>
            </a:pPr>
            <a:r>
              <a:rPr lang="en" sz="2400"/>
              <a:t>So, totally  n(n - 1)(2n + 5)/6 multiplications and subtractions.</a:t>
            </a:r>
            <a:endParaRPr sz="2400"/>
          </a:p>
          <a:p>
            <a:pPr indent="-381000" lvl="0" marL="457200" rtl="0" algn="l">
              <a:lnSpc>
                <a:spcPct val="115000"/>
              </a:lnSpc>
              <a:spcBef>
                <a:spcPts val="0"/>
              </a:spcBef>
              <a:spcAft>
                <a:spcPts val="0"/>
              </a:spcAft>
              <a:buSzPts val="2400"/>
              <a:buChar char="●"/>
            </a:pPr>
            <a:r>
              <a:rPr lang="en" sz="2400"/>
              <a:t>Therefore, the number of operations is of the order of (n</a:t>
            </a:r>
            <a:r>
              <a:rPr baseline="30000" lang="en" sz="2400"/>
              <a:t>3</a:t>
            </a:r>
            <a:r>
              <a:rPr lang="en" sz="2400"/>
              <a:t>)/3.</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descr="White cloud in front of dark blue star-filled sky" id="333" name="Google Shape;333;p60"/>
          <p:cNvPicPr preferRelativeResize="0"/>
          <p:nvPr/>
        </p:nvPicPr>
        <p:blipFill rotWithShape="1">
          <a:blip r:embed="rId3">
            <a:alphaModFix/>
          </a:blip>
          <a:srcRect b="17066" l="0" r="1718" t="0"/>
          <a:stretch/>
        </p:blipFill>
        <p:spPr>
          <a:xfrm>
            <a:off x="0" y="0"/>
            <a:ext cx="9144001" cy="5143500"/>
          </a:xfrm>
          <a:prstGeom prst="rect">
            <a:avLst/>
          </a:prstGeom>
          <a:noFill/>
          <a:ln>
            <a:noFill/>
          </a:ln>
        </p:spPr>
      </p:pic>
      <p:sp>
        <p:nvSpPr>
          <p:cNvPr id="334" name="Google Shape;334;p6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6000"/>
              <a:t>Space</a:t>
            </a:r>
            <a:r>
              <a:rPr lang="en" sz="6000"/>
              <a:t> Complexity</a:t>
            </a:r>
            <a:endParaRPr sz="6000"/>
          </a:p>
        </p:txBody>
      </p:sp>
      <p:cxnSp>
        <p:nvCxnSpPr>
          <p:cNvPr id="335" name="Google Shape;335;p60"/>
          <p:cNvCxnSpPr/>
          <p:nvPr/>
        </p:nvCxnSpPr>
        <p:spPr>
          <a:xfrm>
            <a:off x="615150" y="2998025"/>
            <a:ext cx="5004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1"/>
          <p:cNvSpPr txBox="1"/>
          <p:nvPr>
            <p:ph idx="1" type="body"/>
          </p:nvPr>
        </p:nvSpPr>
        <p:spPr>
          <a:xfrm>
            <a:off x="311700" y="291150"/>
            <a:ext cx="8520600" cy="4277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After the matrix reduction procedure ends, we need to use back substitution to find the unknowns.</a:t>
            </a:r>
            <a:endParaRPr sz="2200"/>
          </a:p>
          <a:p>
            <a:pPr indent="-368300" lvl="0" marL="457200" rtl="0" algn="l">
              <a:spcBef>
                <a:spcPts val="0"/>
              </a:spcBef>
              <a:spcAft>
                <a:spcPts val="0"/>
              </a:spcAft>
              <a:buSzPts val="2200"/>
              <a:buChar char="●"/>
            </a:pPr>
            <a:r>
              <a:rPr lang="en" sz="2200"/>
              <a:t>For that, the equations of back substitution should be stored.</a:t>
            </a:r>
            <a:endParaRPr sz="2200"/>
          </a:p>
          <a:p>
            <a:pPr indent="-368300" lvl="0" marL="457200" rtl="0" algn="l">
              <a:spcBef>
                <a:spcPts val="0"/>
              </a:spcBef>
              <a:spcAft>
                <a:spcPts val="0"/>
              </a:spcAft>
              <a:buSzPts val="2200"/>
              <a:buChar char="●"/>
            </a:pPr>
            <a:r>
              <a:rPr lang="en" sz="2200"/>
              <a:t>The equation for first unknown involves all coefficients of first row, i.e., n + 1 entries.</a:t>
            </a:r>
            <a:endParaRPr sz="2200"/>
          </a:p>
          <a:p>
            <a:pPr indent="-368300" lvl="0" marL="457200" rtl="0" algn="l">
              <a:spcBef>
                <a:spcPts val="0"/>
              </a:spcBef>
              <a:spcAft>
                <a:spcPts val="0"/>
              </a:spcAft>
              <a:buSzPts val="2200"/>
              <a:buChar char="●"/>
            </a:pPr>
            <a:r>
              <a:rPr lang="en" sz="2200"/>
              <a:t>The equation for second unknown involves all coefficients of second row, i.e., n entries and so on.</a:t>
            </a:r>
            <a:endParaRPr sz="2200"/>
          </a:p>
          <a:p>
            <a:pPr indent="-368300" lvl="0" marL="457200" rtl="0" algn="l">
              <a:spcBef>
                <a:spcPts val="0"/>
              </a:spcBef>
              <a:spcAft>
                <a:spcPts val="0"/>
              </a:spcAft>
              <a:buSzPts val="2200"/>
              <a:buChar char="●"/>
            </a:pPr>
            <a:r>
              <a:rPr lang="en" sz="2200"/>
              <a:t>Hence, the order of space needed for storing coefficients of back substitution equations is O(n</a:t>
            </a:r>
            <a:r>
              <a:rPr baseline="30000" lang="en" sz="2200"/>
              <a:t>2</a:t>
            </a:r>
            <a:r>
              <a:rPr lang="en" sz="2200"/>
              <a:t>)</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White cloud in front of dark blue star-filled sky" id="345" name="Google Shape;345;p62"/>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346" name="Google Shape;346;p6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Applications</a:t>
            </a:r>
            <a:endParaRPr sz="6000"/>
          </a:p>
        </p:txBody>
      </p:sp>
      <p:cxnSp>
        <p:nvCxnSpPr>
          <p:cNvPr id="347" name="Google Shape;347;p62"/>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3"/>
          <p:cNvSpPr txBox="1"/>
          <p:nvPr>
            <p:ph type="ctrTitle"/>
          </p:nvPr>
        </p:nvSpPr>
        <p:spPr>
          <a:xfrm>
            <a:off x="121600" y="-1045700"/>
            <a:ext cx="9144000" cy="1811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1700">
                <a:solidFill>
                  <a:srgbClr val="660000"/>
                </a:solidFill>
                <a:latin typeface="Times New Roman"/>
                <a:ea typeface="Times New Roman"/>
                <a:cs typeface="Times New Roman"/>
                <a:sym typeface="Times New Roman"/>
              </a:rPr>
              <a:t>                 </a:t>
            </a:r>
            <a:r>
              <a:rPr b="1" lang="en" sz="2200">
                <a:solidFill>
                  <a:srgbClr val="660000"/>
                </a:solidFill>
                <a:latin typeface="Times New Roman"/>
                <a:ea typeface="Times New Roman"/>
                <a:cs typeface="Times New Roman"/>
                <a:sym typeface="Times New Roman"/>
              </a:rPr>
              <a:t>APPLICATION OF THE PARTITIONING METHOD </a:t>
            </a:r>
            <a:endParaRPr b="1" sz="2200">
              <a:solidFill>
                <a:srgbClr val="66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5200"/>
              <a:buNone/>
            </a:pPr>
            <a:r>
              <a:rPr b="1" lang="en" sz="2200">
                <a:solidFill>
                  <a:srgbClr val="660000"/>
                </a:solidFill>
                <a:latin typeface="Times New Roman"/>
                <a:ea typeface="Times New Roman"/>
                <a:cs typeface="Times New Roman"/>
                <a:sym typeface="Times New Roman"/>
              </a:rPr>
              <a:t>                             </a:t>
            </a:r>
            <a:r>
              <a:rPr b="1" lang="en" sz="2200">
                <a:solidFill>
                  <a:srgbClr val="000000"/>
                </a:solidFill>
                <a:latin typeface="Times New Roman"/>
                <a:ea typeface="Times New Roman"/>
                <a:cs typeface="Times New Roman"/>
                <a:sym typeface="Times New Roman"/>
              </a:rPr>
              <a:t>   Presented by Dablu Chauhan</a:t>
            </a:r>
            <a:endParaRPr b="1" sz="2200">
              <a:solidFill>
                <a:srgbClr val="000000"/>
              </a:solidFill>
              <a:latin typeface="Times New Roman"/>
              <a:ea typeface="Times New Roman"/>
              <a:cs typeface="Times New Roman"/>
              <a:sym typeface="Times New Roman"/>
            </a:endParaRPr>
          </a:p>
        </p:txBody>
      </p:sp>
      <p:sp>
        <p:nvSpPr>
          <p:cNvPr id="353" name="Google Shape;353;p63"/>
          <p:cNvSpPr txBox="1"/>
          <p:nvPr>
            <p:ph idx="1" type="subTitle"/>
          </p:nvPr>
        </p:nvSpPr>
        <p:spPr>
          <a:xfrm>
            <a:off x="277450" y="766000"/>
            <a:ext cx="8832300" cy="4292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Clr>
                <a:schemeClr val="dk1"/>
              </a:buClr>
              <a:buSzPts val="1100"/>
              <a:buFont typeface="Arial"/>
              <a:buNone/>
            </a:pPr>
            <a:r>
              <a:rPr b="1" lang="en" sz="2600">
                <a:solidFill>
                  <a:schemeClr val="dk1"/>
                </a:solidFill>
              </a:rPr>
              <a:t>1)image restoration</a:t>
            </a:r>
            <a:endParaRPr b="1" sz="2600">
              <a:solidFill>
                <a:schemeClr val="dk1"/>
              </a:solidFill>
            </a:endParaRPr>
          </a:p>
          <a:p>
            <a:pPr indent="-390525" lvl="0" marL="457200" rtl="0" algn="l">
              <a:lnSpc>
                <a:spcPct val="115000"/>
              </a:lnSpc>
              <a:spcBef>
                <a:spcPts val="1200"/>
              </a:spcBef>
              <a:spcAft>
                <a:spcPts val="0"/>
              </a:spcAft>
              <a:buClr>
                <a:schemeClr val="dk1"/>
              </a:buClr>
              <a:buSzPts val="2550"/>
              <a:buChar char="●"/>
            </a:pPr>
            <a:r>
              <a:rPr lang="en" sz="2550">
                <a:solidFill>
                  <a:schemeClr val="dk1"/>
                </a:solidFill>
              </a:rPr>
              <a:t>Partitioning method are use in image restoration.in restoration of image blurred image has been a fundamental problem in digital imaging for a long time.the field of image restoration has been of great interest in the scientific field.image restoration is done by partitioning method and its application in several scientific area including medical imaging and diagnosis,military surveillance,satellite imageing etc.</a:t>
            </a:r>
            <a:endParaRPr sz="2550">
              <a:solidFill>
                <a:schemeClr val="dk1"/>
              </a:solidFill>
            </a:endParaRPr>
          </a:p>
          <a:p>
            <a:pPr indent="0" lvl="0" marL="0" rtl="0" algn="l">
              <a:lnSpc>
                <a:spcPct val="100000"/>
              </a:lnSpc>
              <a:spcBef>
                <a:spcPts val="1200"/>
              </a:spcBef>
              <a:spcAft>
                <a:spcPts val="0"/>
              </a:spcAft>
              <a:buSzPts val="2800"/>
              <a:buNone/>
            </a:pPr>
            <a:r>
              <a:t/>
            </a:r>
            <a:endParaRPr sz="2850">
              <a:solidFill>
                <a:srgbClr val="07376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4"/>
          <p:cNvSpPr txBox="1"/>
          <p:nvPr>
            <p:ph type="title"/>
          </p:nvPr>
        </p:nvSpPr>
        <p:spPr>
          <a:xfrm>
            <a:off x="0" y="125"/>
            <a:ext cx="9144000" cy="514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sz="600"/>
          </a:p>
          <a:p>
            <a:pPr indent="0" lvl="0" marL="0" rtl="0" algn="l">
              <a:lnSpc>
                <a:spcPct val="100000"/>
              </a:lnSpc>
              <a:spcBef>
                <a:spcPts val="0"/>
              </a:spcBef>
              <a:spcAft>
                <a:spcPts val="0"/>
              </a:spcAft>
              <a:buSzPts val="2800"/>
              <a:buNone/>
            </a:pPr>
            <a:r>
              <a:t/>
            </a:r>
            <a:endParaRPr sz="600"/>
          </a:p>
          <a:p>
            <a:pPr indent="-355600" lvl="0" marL="431800" marR="190500" rtl="0" algn="l">
              <a:lnSpc>
                <a:spcPct val="115000"/>
              </a:lnSpc>
              <a:spcBef>
                <a:spcPts val="0"/>
              </a:spcBef>
              <a:spcAft>
                <a:spcPts val="0"/>
              </a:spcAft>
              <a:buClr>
                <a:schemeClr val="dk1"/>
              </a:buClr>
              <a:buSzPts val="1100"/>
              <a:buFont typeface="Arial"/>
              <a:buNone/>
            </a:pPr>
            <a:r>
              <a:rPr b="1" lang="en" sz="1100">
                <a:solidFill>
                  <a:srgbClr val="141314"/>
                </a:solidFill>
              </a:rPr>
              <a:t>(a) original image </a:t>
            </a:r>
            <a:r>
              <a:rPr lang="en" sz="1100">
                <a:solidFill>
                  <a:srgbClr val="141314"/>
                </a:solidFill>
              </a:rPr>
              <a:t>                                 </a:t>
            </a:r>
            <a:r>
              <a:rPr b="1" lang="en" sz="1100">
                <a:solidFill>
                  <a:srgbClr val="141314"/>
                </a:solidFill>
              </a:rPr>
              <a:t>b) blurred noisy image    </a:t>
            </a:r>
            <a:r>
              <a:rPr lang="en" sz="1100">
                <a:solidFill>
                  <a:srgbClr val="141314"/>
                </a:solidFill>
              </a:rPr>
              <a:t>                                                      </a:t>
            </a:r>
            <a:r>
              <a:rPr b="1" lang="en" sz="1100">
                <a:solidFill>
                  <a:srgbClr val="141314"/>
                </a:solidFill>
              </a:rPr>
              <a:t>    (c)Moore–Penrose restored image</a:t>
            </a:r>
            <a:r>
              <a:rPr b="1" lang="en" sz="1300"/>
              <a:t> </a:t>
            </a:r>
            <a:endParaRPr b="1" sz="1300"/>
          </a:p>
          <a:p>
            <a:pPr indent="0" lvl="0" marL="0" rtl="0" algn="l">
              <a:lnSpc>
                <a:spcPct val="100000"/>
              </a:lnSpc>
              <a:spcBef>
                <a:spcPts val="0"/>
              </a:spcBef>
              <a:spcAft>
                <a:spcPts val="0"/>
              </a:spcAft>
              <a:buSzPts val="2800"/>
              <a:buNone/>
            </a:pPr>
            <a:r>
              <a:t/>
            </a:r>
            <a:endParaRPr sz="1100"/>
          </a:p>
          <a:p>
            <a:pPr indent="0" lvl="0" marL="0" rtl="0" algn="l">
              <a:lnSpc>
                <a:spcPct val="100000"/>
              </a:lnSpc>
              <a:spcBef>
                <a:spcPts val="0"/>
              </a:spcBef>
              <a:spcAft>
                <a:spcPts val="0"/>
              </a:spcAft>
              <a:buSzPts val="2800"/>
              <a:buNone/>
            </a:pPr>
            <a:r>
              <a:t/>
            </a:r>
            <a:endParaRPr sz="1100"/>
          </a:p>
          <a:p>
            <a:pPr indent="0" lvl="0" marL="0" rtl="0" algn="l">
              <a:lnSpc>
                <a:spcPct val="115000"/>
              </a:lnSpc>
              <a:spcBef>
                <a:spcPts val="1200"/>
              </a:spcBef>
              <a:spcAft>
                <a:spcPts val="0"/>
              </a:spcAft>
              <a:buClr>
                <a:schemeClr val="dk1"/>
              </a:buClr>
              <a:buSzPts val="1100"/>
              <a:buFont typeface="Arial"/>
              <a:buNone/>
            </a:pPr>
            <a:r>
              <a:rPr b="1" lang="en" sz="1400"/>
              <a:t>2) Robotics:-</a:t>
            </a:r>
            <a:endParaRPr b="1" sz="1400"/>
          </a:p>
          <a:p>
            <a:pPr indent="-381000" lvl="0" marL="457200" rtl="0" algn="l">
              <a:lnSpc>
                <a:spcPct val="115000"/>
              </a:lnSpc>
              <a:spcBef>
                <a:spcPts val="1200"/>
              </a:spcBef>
              <a:spcAft>
                <a:spcPts val="0"/>
              </a:spcAft>
              <a:buSzPts val="2400"/>
              <a:buChar char="●"/>
            </a:pPr>
            <a:r>
              <a:rPr lang="en" sz="2400"/>
              <a:t>in control robotics,non-collocated partial linearization is applied to underactuated mechanical system through inertia-decoupling regulators which employ a pseudoinverse as part of a modified input control law.</a:t>
            </a:r>
            <a:endParaRPr sz="2400"/>
          </a:p>
          <a:p>
            <a:pPr indent="0" lvl="0" marL="0" rtl="0" algn="l">
              <a:lnSpc>
                <a:spcPct val="100000"/>
              </a:lnSpc>
              <a:spcBef>
                <a:spcPts val="1200"/>
              </a:spcBef>
              <a:spcAft>
                <a:spcPts val="0"/>
              </a:spcAft>
              <a:buSzPts val="2800"/>
              <a:buNone/>
            </a:pPr>
            <a:r>
              <a:t/>
            </a:r>
            <a:endParaRPr sz="1100"/>
          </a:p>
        </p:txBody>
      </p:sp>
      <p:pic>
        <p:nvPicPr>
          <p:cNvPr id="359" name="Google Shape;359;p64"/>
          <p:cNvPicPr preferRelativeResize="0"/>
          <p:nvPr/>
        </p:nvPicPr>
        <p:blipFill rotWithShape="1">
          <a:blip r:embed="rId3">
            <a:alphaModFix/>
          </a:blip>
          <a:srcRect b="0" l="0" r="0" t="0"/>
          <a:stretch/>
        </p:blipFill>
        <p:spPr>
          <a:xfrm>
            <a:off x="75575" y="0"/>
            <a:ext cx="1420050" cy="1420050"/>
          </a:xfrm>
          <a:prstGeom prst="rect">
            <a:avLst/>
          </a:prstGeom>
          <a:noFill/>
          <a:ln>
            <a:noFill/>
          </a:ln>
        </p:spPr>
      </p:pic>
      <p:pic>
        <p:nvPicPr>
          <p:cNvPr id="360" name="Google Shape;360;p64"/>
          <p:cNvPicPr preferRelativeResize="0"/>
          <p:nvPr/>
        </p:nvPicPr>
        <p:blipFill rotWithShape="1">
          <a:blip r:embed="rId4">
            <a:alphaModFix/>
          </a:blip>
          <a:srcRect b="0" l="0" r="0" t="0"/>
          <a:stretch/>
        </p:blipFill>
        <p:spPr>
          <a:xfrm>
            <a:off x="2665575" y="58075"/>
            <a:ext cx="1420050" cy="1420050"/>
          </a:xfrm>
          <a:prstGeom prst="rect">
            <a:avLst/>
          </a:prstGeom>
          <a:noFill/>
          <a:ln>
            <a:noFill/>
          </a:ln>
        </p:spPr>
      </p:pic>
      <p:pic>
        <p:nvPicPr>
          <p:cNvPr id="361" name="Google Shape;361;p64"/>
          <p:cNvPicPr preferRelativeResize="0"/>
          <p:nvPr/>
        </p:nvPicPr>
        <p:blipFill rotWithShape="1">
          <a:blip r:embed="rId5">
            <a:alphaModFix/>
          </a:blip>
          <a:srcRect b="0" l="0" r="0" t="0"/>
          <a:stretch/>
        </p:blipFill>
        <p:spPr>
          <a:xfrm>
            <a:off x="6717525" y="0"/>
            <a:ext cx="1478000" cy="147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5"/>
          <p:cNvSpPr txBox="1"/>
          <p:nvPr>
            <p:ph type="title"/>
          </p:nvPr>
        </p:nvSpPr>
        <p:spPr>
          <a:xfrm>
            <a:off x="0" y="125"/>
            <a:ext cx="9095400" cy="514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45833"/>
              <a:buFont typeface="Arial"/>
              <a:buNone/>
            </a:pPr>
            <a:r>
              <a:rPr lang="en" sz="2400"/>
              <a:t>3)</a:t>
            </a:r>
            <a:r>
              <a:rPr b="1" lang="en" sz="2400"/>
              <a:t>Adaptive processing in radar:-</a:t>
            </a:r>
            <a:endParaRPr b="1" sz="2400"/>
          </a:p>
          <a:p>
            <a:pPr indent="-365760" lvl="0" marL="457200" rtl="0" algn="l">
              <a:lnSpc>
                <a:spcPct val="115000"/>
              </a:lnSpc>
              <a:spcBef>
                <a:spcPts val="1200"/>
              </a:spcBef>
              <a:spcAft>
                <a:spcPts val="0"/>
              </a:spcAft>
              <a:buSzPct val="100000"/>
              <a:buChar char="●"/>
            </a:pPr>
            <a:r>
              <a:rPr lang="en" sz="2400"/>
              <a:t>Partition matrix is widely employed in several scientific technology application area .Toeplitz based covariance matrices are use to model structure properties for space-time multivariate adaptive processing in radar.</a:t>
            </a:r>
            <a:endParaRPr sz="2400"/>
          </a:p>
          <a:p>
            <a:pPr indent="0" lvl="0" marL="0" rtl="0" algn="l">
              <a:lnSpc>
                <a:spcPct val="115000"/>
              </a:lnSpc>
              <a:spcBef>
                <a:spcPts val="1200"/>
              </a:spcBef>
              <a:spcAft>
                <a:spcPts val="0"/>
              </a:spcAft>
              <a:buSzPct val="129629"/>
              <a:buNone/>
            </a:pPr>
            <a:r>
              <a:rPr b="1" lang="en" sz="2400"/>
              <a:t>4)wireless communication system:-</a:t>
            </a:r>
            <a:endParaRPr b="1" sz="2400"/>
          </a:p>
          <a:p>
            <a:pPr indent="0" lvl="0" marL="0" rtl="0" algn="l">
              <a:lnSpc>
                <a:spcPct val="115000"/>
              </a:lnSpc>
              <a:spcBef>
                <a:spcPts val="1200"/>
              </a:spcBef>
              <a:spcAft>
                <a:spcPts val="0"/>
              </a:spcAft>
              <a:buClr>
                <a:schemeClr val="dk1"/>
              </a:buClr>
              <a:buSzPct val="45833"/>
              <a:buFont typeface="Arial"/>
              <a:buNone/>
            </a:pPr>
            <a:r>
              <a:rPr lang="en" sz="2400"/>
              <a:t>In the wireless communication system, there are three component in wireless communication system which is formaly known as transmitter,channel and receiever.transmiter transmit the signal and receiver received the signal .and signal are pass through channel.channel are represented in the form of matrix and that matrix are solved by using partitioning method in very easy way.</a:t>
            </a:r>
            <a:endParaRPr sz="2400"/>
          </a:p>
          <a:p>
            <a:pPr indent="0" lvl="0" marL="457200" rtl="0" algn="l">
              <a:lnSpc>
                <a:spcPct val="115000"/>
              </a:lnSpc>
              <a:spcBef>
                <a:spcPts val="1200"/>
              </a:spcBef>
              <a:spcAft>
                <a:spcPts val="0"/>
              </a:spcAft>
              <a:buSzPct val="129629"/>
              <a:buNone/>
            </a:pPr>
            <a:r>
              <a:t/>
            </a:r>
            <a:endParaRPr sz="2400"/>
          </a:p>
          <a:p>
            <a:pPr indent="0" lvl="0" marL="0" rtl="0" algn="l">
              <a:lnSpc>
                <a:spcPct val="100000"/>
              </a:lnSpc>
              <a:spcBef>
                <a:spcPts val="1200"/>
              </a:spcBef>
              <a:spcAft>
                <a:spcPts val="0"/>
              </a:spcAft>
              <a:buSzPct val="111111"/>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9"/>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68" name="Google Shape;168;p39"/>
          <p:cNvSpPr txBox="1"/>
          <p:nvPr/>
        </p:nvSpPr>
        <p:spPr>
          <a:xfrm>
            <a:off x="436725" y="436700"/>
            <a:ext cx="6987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Prerequisites : Schur complement</a:t>
            </a:r>
            <a:endParaRPr sz="3200">
              <a:latin typeface="Proxima Nova"/>
              <a:ea typeface="Proxima Nova"/>
              <a:cs typeface="Proxima Nova"/>
              <a:sym typeface="Proxima Nova"/>
            </a:endParaRPr>
          </a:p>
        </p:txBody>
      </p:sp>
      <p:sp>
        <p:nvSpPr>
          <p:cNvPr id="169" name="Google Shape;169;p39"/>
          <p:cNvSpPr txBox="1"/>
          <p:nvPr/>
        </p:nvSpPr>
        <p:spPr>
          <a:xfrm>
            <a:off x="465750" y="1261625"/>
            <a:ext cx="283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roxima Nova"/>
                <a:ea typeface="Proxima Nova"/>
                <a:cs typeface="Proxima Nova"/>
                <a:sym typeface="Proxima Nova"/>
              </a:rPr>
              <a:t>Let M be a block matrix where, A is p x p submatrix, B is p x q submatrix, C is q x p submatrix and D is q x q submatrix.</a:t>
            </a:r>
            <a:endParaRPr sz="1600">
              <a:latin typeface="Proxima Nova"/>
              <a:ea typeface="Proxima Nova"/>
              <a:cs typeface="Proxima Nova"/>
              <a:sym typeface="Proxima Nova"/>
            </a:endParaRPr>
          </a:p>
        </p:txBody>
      </p:sp>
      <p:pic>
        <p:nvPicPr>
          <p:cNvPr id="170" name="Google Shape;170;p39"/>
          <p:cNvPicPr preferRelativeResize="0"/>
          <p:nvPr/>
        </p:nvPicPr>
        <p:blipFill>
          <a:blip r:embed="rId3">
            <a:alphaModFix/>
          </a:blip>
          <a:stretch>
            <a:fillRect/>
          </a:stretch>
        </p:blipFill>
        <p:spPr>
          <a:xfrm>
            <a:off x="3810000" y="1438825"/>
            <a:ext cx="1524000" cy="647700"/>
          </a:xfrm>
          <a:prstGeom prst="rect">
            <a:avLst/>
          </a:prstGeom>
          <a:noFill/>
          <a:ln>
            <a:noFill/>
          </a:ln>
        </p:spPr>
      </p:pic>
      <p:sp>
        <p:nvSpPr>
          <p:cNvPr id="171" name="Google Shape;171;p39"/>
          <p:cNvSpPr txBox="1"/>
          <p:nvPr/>
        </p:nvSpPr>
        <p:spPr>
          <a:xfrm>
            <a:off x="594425" y="2838625"/>
            <a:ext cx="7072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roxima Nova"/>
                <a:ea typeface="Proxima Nova"/>
                <a:cs typeface="Proxima Nova"/>
                <a:sym typeface="Proxima Nova"/>
              </a:rPr>
              <a:t>Let D be an invertible matrix. Then the Schur complement of D with respect to M is defined as follows.</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M/D := A - BD</a:t>
            </a:r>
            <a:r>
              <a:rPr baseline="30000" lang="en" sz="1600">
                <a:latin typeface="Proxima Nova"/>
                <a:ea typeface="Proxima Nova"/>
                <a:cs typeface="Proxima Nova"/>
                <a:sym typeface="Proxima Nova"/>
              </a:rPr>
              <a:t>-1</a:t>
            </a:r>
            <a:r>
              <a:rPr lang="en" sz="1600">
                <a:latin typeface="Proxima Nova"/>
                <a:ea typeface="Proxima Nova"/>
                <a:cs typeface="Proxima Nova"/>
                <a:sym typeface="Proxima Nova"/>
              </a:rPr>
              <a:t>C</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We will see how Schur complement naturally occurs when eliminating block matrices in partition method.</a:t>
            </a:r>
            <a:endParaRPr sz="16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6"/>
          <p:cNvSpPr txBox="1"/>
          <p:nvPr>
            <p:ph idx="4294967295" type="title"/>
          </p:nvPr>
        </p:nvSpPr>
        <p:spPr>
          <a:xfrm>
            <a:off x="507915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References</a:t>
            </a:r>
            <a:endParaRPr sz="3200"/>
          </a:p>
          <a:p>
            <a:pPr indent="0" lvl="0" marL="0" rtl="0" algn="l">
              <a:lnSpc>
                <a:spcPct val="80000"/>
              </a:lnSpc>
              <a:spcBef>
                <a:spcPts val="1600"/>
              </a:spcBef>
              <a:spcAft>
                <a:spcPts val="0"/>
              </a:spcAft>
              <a:buNone/>
            </a:pPr>
            <a:r>
              <a:rPr lang="en" sz="1100">
                <a:solidFill>
                  <a:srgbClr val="0000FF"/>
                </a:solidFill>
              </a:rPr>
              <a:t>1. </a:t>
            </a:r>
            <a:r>
              <a:rPr lang="en" sz="1100">
                <a:solidFill>
                  <a:srgbClr val="0000FF"/>
                </a:solidFill>
              </a:rPr>
              <a:t>Theodore J. Sheskin (1996) A partitioning algorithm for solving systems of linear equations, International Journal of Mathematical Education in Science and Technology, 27:5, 641-648,DOI:10.1080/0020739960270502</a:t>
            </a:r>
            <a:endParaRPr sz="1100">
              <a:solidFill>
                <a:srgbClr val="0000FF"/>
              </a:solidFill>
            </a:endParaRPr>
          </a:p>
          <a:p>
            <a:pPr indent="0" lvl="0" marL="0" rtl="0" algn="l">
              <a:lnSpc>
                <a:spcPct val="80000"/>
              </a:lnSpc>
              <a:spcBef>
                <a:spcPts val="0"/>
              </a:spcBef>
              <a:spcAft>
                <a:spcPts val="0"/>
              </a:spcAft>
              <a:buNone/>
            </a:pPr>
            <a:r>
              <a:t/>
            </a:r>
            <a:endParaRPr sz="1100">
              <a:solidFill>
                <a:schemeClr val="accent3"/>
              </a:solidFill>
            </a:endParaRPr>
          </a:p>
          <a:p>
            <a:pPr indent="0" lvl="0" marL="0" rtl="0" algn="l">
              <a:lnSpc>
                <a:spcPct val="80000"/>
              </a:lnSpc>
              <a:spcBef>
                <a:spcPts val="0"/>
              </a:spcBef>
              <a:spcAft>
                <a:spcPts val="0"/>
              </a:spcAft>
              <a:buNone/>
            </a:pPr>
            <a:r>
              <a:rPr lang="en" sz="1100">
                <a:solidFill>
                  <a:srgbClr val="0000FF"/>
                </a:solidFill>
              </a:rPr>
              <a:t>2</a:t>
            </a:r>
            <a:r>
              <a:rPr lang="en" sz="1100">
                <a:solidFill>
                  <a:srgbClr val="0000FF"/>
                </a:solidFill>
              </a:rPr>
              <a:t>. Wikimedia Foundation. (2021, September 2). Schur com-</a:t>
            </a:r>
            <a:endParaRPr sz="1100">
              <a:solidFill>
                <a:srgbClr val="0000FF"/>
              </a:solidFill>
            </a:endParaRPr>
          </a:p>
          <a:p>
            <a:pPr indent="0" lvl="0" marL="0" rtl="0" algn="l">
              <a:lnSpc>
                <a:spcPct val="80000"/>
              </a:lnSpc>
              <a:spcBef>
                <a:spcPts val="0"/>
              </a:spcBef>
              <a:spcAft>
                <a:spcPts val="0"/>
              </a:spcAft>
              <a:buNone/>
            </a:pPr>
            <a:r>
              <a:rPr lang="en" sz="1100">
                <a:solidFill>
                  <a:srgbClr val="0000FF"/>
                </a:solidFill>
              </a:rPr>
              <a:t>plement. Wikipedia. Retrieved October 13, 2021, from</a:t>
            </a:r>
            <a:endParaRPr sz="1100">
              <a:solidFill>
                <a:srgbClr val="0000FF"/>
              </a:solidFill>
            </a:endParaRPr>
          </a:p>
          <a:p>
            <a:pPr indent="0" lvl="0" marL="0" rtl="0" algn="l">
              <a:lnSpc>
                <a:spcPct val="80000"/>
              </a:lnSpc>
              <a:spcBef>
                <a:spcPts val="0"/>
              </a:spcBef>
              <a:spcAft>
                <a:spcPts val="0"/>
              </a:spcAft>
              <a:buNone/>
            </a:pPr>
            <a:r>
              <a:rPr lang="en" sz="1100">
                <a:solidFill>
                  <a:srgbClr val="0000FF"/>
                </a:solidFill>
              </a:rPr>
              <a:t>https://en.wikipedia.org/wiki/Schur complement.</a:t>
            </a:r>
            <a:endParaRPr sz="1100">
              <a:solidFill>
                <a:srgbClr val="0000FF"/>
              </a:solidFill>
            </a:endParaRPr>
          </a:p>
          <a:p>
            <a:pPr indent="0" lvl="0" marL="0" rtl="0" algn="l">
              <a:lnSpc>
                <a:spcPct val="80000"/>
              </a:lnSpc>
              <a:spcBef>
                <a:spcPts val="0"/>
              </a:spcBef>
              <a:spcAft>
                <a:spcPts val="0"/>
              </a:spcAft>
              <a:buNone/>
            </a:pPr>
            <a:r>
              <a:t/>
            </a:r>
            <a:endParaRPr sz="1100">
              <a:solidFill>
                <a:srgbClr val="0000FF"/>
              </a:solidFill>
            </a:endParaRPr>
          </a:p>
          <a:p>
            <a:pPr indent="0" lvl="0" marL="0" rtl="0" algn="l">
              <a:lnSpc>
                <a:spcPct val="80000"/>
              </a:lnSpc>
              <a:spcBef>
                <a:spcPts val="0"/>
              </a:spcBef>
              <a:spcAft>
                <a:spcPts val="0"/>
              </a:spcAft>
              <a:buNone/>
            </a:pPr>
            <a:r>
              <a:rPr lang="en" sz="1100">
                <a:solidFill>
                  <a:srgbClr val="0000FF"/>
                </a:solidFill>
              </a:rPr>
              <a:t>3. Banham,  M.R.  and  Katsaggelos,  A.K.  (1997).   Digital image restoration, IEEE Signal Processing Magazine 14(2): 24–41.</a:t>
            </a:r>
            <a:endParaRPr sz="1100">
              <a:solidFill>
                <a:srgbClr val="0000FF"/>
              </a:solidFill>
            </a:endParaRPr>
          </a:p>
          <a:p>
            <a:pPr indent="0" lvl="0" marL="0" rtl="0" algn="l">
              <a:lnSpc>
                <a:spcPct val="80000"/>
              </a:lnSpc>
              <a:spcBef>
                <a:spcPts val="0"/>
              </a:spcBef>
              <a:spcAft>
                <a:spcPts val="0"/>
              </a:spcAft>
              <a:buNone/>
            </a:pPr>
            <a:r>
              <a:t/>
            </a:r>
            <a:endParaRPr sz="1100">
              <a:solidFill>
                <a:srgbClr val="0000FF"/>
              </a:solidFill>
            </a:endParaRPr>
          </a:p>
          <a:p>
            <a:pPr indent="0" lvl="0" marL="0" rtl="0" algn="l">
              <a:lnSpc>
                <a:spcPct val="80000"/>
              </a:lnSpc>
              <a:spcBef>
                <a:spcPts val="0"/>
              </a:spcBef>
              <a:spcAft>
                <a:spcPts val="0"/>
              </a:spcAft>
              <a:buNone/>
            </a:pPr>
            <a:r>
              <a:rPr lang="en" sz="1100">
                <a:solidFill>
                  <a:srgbClr val="0000FF"/>
                </a:solidFill>
              </a:rPr>
              <a:t>4. P. Cervantes, L.F. González, F.J. Ortiz and A.D. García (July 11th 2012). Partition-Matrix Theory Applied to the Computation of Generalized-Inverses for MIMO Systems in Rayleigh Fading Channels, Linear Algebra - Theorems and Applications, Hassan Abid Yasser, IntechOpen, DOI: 10.5772/48198. Available from: https://www.intechopen.com/chapters/37785</a:t>
            </a:r>
            <a:endParaRPr sz="1100">
              <a:solidFill>
                <a:srgbClr val="0000FF"/>
              </a:solidFill>
            </a:endParaRPr>
          </a:p>
        </p:txBody>
      </p:sp>
      <p:sp>
        <p:nvSpPr>
          <p:cNvPr id="372" name="Google Shape;372;p66"/>
          <p:cNvSpPr txBox="1"/>
          <p:nvPr>
            <p:ph idx="4294967295" type="title"/>
          </p:nvPr>
        </p:nvSpPr>
        <p:spPr>
          <a:xfrm>
            <a:off x="457200" y="45720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Presentation Contributors</a:t>
            </a:r>
            <a:endParaRPr sz="3200"/>
          </a:p>
          <a:p>
            <a:pPr indent="0" lvl="0" marL="0" rtl="0" algn="l">
              <a:lnSpc>
                <a:spcPct val="115000"/>
              </a:lnSpc>
              <a:spcBef>
                <a:spcPts val="1600"/>
              </a:spcBef>
              <a:spcAft>
                <a:spcPts val="0"/>
              </a:spcAft>
              <a:buNone/>
            </a:pPr>
            <a:r>
              <a:rPr lang="en" sz="1800">
                <a:solidFill>
                  <a:schemeClr val="accent3"/>
                </a:solidFill>
              </a:rPr>
              <a:t>Chandrakishor Singh: slide 1-19, 23-24, 29</a:t>
            </a:r>
            <a:endParaRPr sz="1800">
              <a:solidFill>
                <a:schemeClr val="accent3"/>
              </a:solidFill>
            </a:endParaRPr>
          </a:p>
          <a:p>
            <a:pPr indent="0" lvl="0" marL="0" rtl="0" algn="l">
              <a:lnSpc>
                <a:spcPct val="115000"/>
              </a:lnSpc>
              <a:spcBef>
                <a:spcPts val="1600"/>
              </a:spcBef>
              <a:spcAft>
                <a:spcPts val="0"/>
              </a:spcAft>
              <a:buNone/>
            </a:pPr>
            <a:r>
              <a:rPr lang="en" sz="1800">
                <a:solidFill>
                  <a:schemeClr val="accent3"/>
                </a:solidFill>
              </a:rPr>
              <a:t>Dablu Chauhan: slide </a:t>
            </a:r>
            <a:r>
              <a:rPr lang="en" sz="1800">
                <a:solidFill>
                  <a:schemeClr val="accent3"/>
                </a:solidFill>
              </a:rPr>
              <a:t>25-28</a:t>
            </a:r>
            <a:endParaRPr sz="1800">
              <a:solidFill>
                <a:schemeClr val="accent3"/>
              </a:solidFill>
            </a:endParaRPr>
          </a:p>
          <a:p>
            <a:pPr indent="0" lvl="0" marL="0" rtl="0" algn="l">
              <a:lnSpc>
                <a:spcPct val="115000"/>
              </a:lnSpc>
              <a:spcBef>
                <a:spcPts val="1600"/>
              </a:spcBef>
              <a:spcAft>
                <a:spcPts val="1600"/>
              </a:spcAft>
              <a:buNone/>
            </a:pPr>
            <a:r>
              <a:rPr lang="en" sz="1800">
                <a:solidFill>
                  <a:schemeClr val="accent3"/>
                </a:solidFill>
              </a:rPr>
              <a:t>Madhu Donipati: </a:t>
            </a:r>
            <a:r>
              <a:rPr lang="en" sz="1800">
                <a:solidFill>
                  <a:schemeClr val="accent3"/>
                </a:solidFill>
              </a:rPr>
              <a:t>20-22</a:t>
            </a:r>
            <a:endParaRPr sz="1800">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0"/>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77" name="Google Shape;177;p40"/>
          <p:cNvSpPr txBox="1"/>
          <p:nvPr/>
        </p:nvSpPr>
        <p:spPr>
          <a:xfrm>
            <a:off x="436725" y="436700"/>
            <a:ext cx="6987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Phases</a:t>
            </a:r>
            <a:endParaRPr sz="3200">
              <a:latin typeface="Proxima Nova"/>
              <a:ea typeface="Proxima Nova"/>
              <a:cs typeface="Proxima Nova"/>
              <a:sym typeface="Proxima Nova"/>
            </a:endParaRPr>
          </a:p>
        </p:txBody>
      </p:sp>
      <p:sp>
        <p:nvSpPr>
          <p:cNvPr id="178" name="Google Shape;178;p40"/>
          <p:cNvSpPr txBox="1"/>
          <p:nvPr/>
        </p:nvSpPr>
        <p:spPr>
          <a:xfrm>
            <a:off x="465750" y="1261625"/>
            <a:ext cx="821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There are 2 phase of partition method.</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	1. Matrix Reduction</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	2. Back Substitution</a:t>
            </a:r>
            <a:endParaRPr sz="20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1"/>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84" name="Google Shape;184;p41"/>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Matrix Reduction Phase</a:t>
            </a:r>
            <a:endParaRPr sz="3200">
              <a:latin typeface="Proxima Nova"/>
              <a:ea typeface="Proxima Nova"/>
              <a:cs typeface="Proxima Nova"/>
              <a:sym typeface="Proxima Nova"/>
            </a:endParaRPr>
          </a:p>
        </p:txBody>
      </p:sp>
      <p:sp>
        <p:nvSpPr>
          <p:cNvPr id="185" name="Google Shape;185;p41"/>
          <p:cNvSpPr txBox="1"/>
          <p:nvPr/>
        </p:nvSpPr>
        <p:spPr>
          <a:xfrm>
            <a:off x="465750" y="1261625"/>
            <a:ext cx="8212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The coefficient matrix is divided into 4 submatrices.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First submatrix consist of only one element present at the first row and first column.</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Second submatrix consists of all the remaining elements of first row.</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Third</a:t>
            </a:r>
            <a:r>
              <a:rPr lang="en" sz="2000">
                <a:latin typeface="Proxima Nova"/>
                <a:ea typeface="Proxima Nova"/>
                <a:cs typeface="Proxima Nova"/>
                <a:sym typeface="Proxima Nova"/>
              </a:rPr>
              <a:t> submatrix consists of all the remaining elements of first column.</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Fourth submatrix consists of all the elements below to the first row and right to the first column.</a:t>
            </a:r>
            <a:endParaRPr sz="20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2"/>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191" name="Google Shape;191;p42"/>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Matrix Reduction Phase</a:t>
            </a:r>
            <a:endParaRPr sz="3200">
              <a:latin typeface="Proxima Nova"/>
              <a:ea typeface="Proxima Nova"/>
              <a:cs typeface="Proxima Nova"/>
              <a:sym typeface="Proxima Nova"/>
            </a:endParaRPr>
          </a:p>
        </p:txBody>
      </p:sp>
      <p:sp>
        <p:nvSpPr>
          <p:cNvPr id="192" name="Google Shape;192;p42"/>
          <p:cNvSpPr txBox="1"/>
          <p:nvPr/>
        </p:nvSpPr>
        <p:spPr>
          <a:xfrm>
            <a:off x="465750" y="1261625"/>
            <a:ext cx="821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Example.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Let’s say we have below augmented matrix. Then its partition is done as follows.</a:t>
            </a:r>
            <a:endParaRPr sz="2000">
              <a:latin typeface="Proxima Nova"/>
              <a:ea typeface="Proxima Nova"/>
              <a:cs typeface="Proxima Nova"/>
              <a:sym typeface="Proxima Nova"/>
            </a:endParaRPr>
          </a:p>
        </p:txBody>
      </p:sp>
      <p:pic>
        <p:nvPicPr>
          <p:cNvPr id="193" name="Google Shape;193;p42"/>
          <p:cNvPicPr preferRelativeResize="0"/>
          <p:nvPr/>
        </p:nvPicPr>
        <p:blipFill>
          <a:blip r:embed="rId3">
            <a:alphaModFix/>
          </a:blip>
          <a:stretch>
            <a:fillRect/>
          </a:stretch>
        </p:blipFill>
        <p:spPr>
          <a:xfrm>
            <a:off x="436725" y="2517650"/>
            <a:ext cx="3705225" cy="1714500"/>
          </a:xfrm>
          <a:prstGeom prst="rect">
            <a:avLst/>
          </a:prstGeom>
          <a:noFill/>
          <a:ln>
            <a:noFill/>
          </a:ln>
        </p:spPr>
      </p:pic>
      <p:pic>
        <p:nvPicPr>
          <p:cNvPr id="194" name="Google Shape;194;p42"/>
          <p:cNvPicPr preferRelativeResize="0"/>
          <p:nvPr/>
        </p:nvPicPr>
        <p:blipFill>
          <a:blip r:embed="rId4">
            <a:alphaModFix/>
          </a:blip>
          <a:stretch>
            <a:fillRect/>
          </a:stretch>
        </p:blipFill>
        <p:spPr>
          <a:xfrm>
            <a:off x="4847550" y="2603375"/>
            <a:ext cx="3733800" cy="1543050"/>
          </a:xfrm>
          <a:prstGeom prst="rect">
            <a:avLst/>
          </a:prstGeom>
          <a:noFill/>
          <a:ln>
            <a:noFill/>
          </a:ln>
        </p:spPr>
      </p:pic>
      <p:cxnSp>
        <p:nvCxnSpPr>
          <p:cNvPr id="195" name="Google Shape;195;p42"/>
          <p:cNvCxnSpPr/>
          <p:nvPr/>
        </p:nvCxnSpPr>
        <p:spPr>
          <a:xfrm>
            <a:off x="4105325" y="3374900"/>
            <a:ext cx="705600" cy="0"/>
          </a:xfrm>
          <a:prstGeom prst="straightConnector1">
            <a:avLst/>
          </a:prstGeom>
          <a:noFill/>
          <a:ln cap="flat" cmpd="sng" w="38100">
            <a:solidFill>
              <a:schemeClr val="dk2"/>
            </a:solidFill>
            <a:prstDash val="solid"/>
            <a:round/>
            <a:headEnd len="med" w="med" type="none"/>
            <a:tailEnd len="med" w="med" type="triangle"/>
          </a:ln>
        </p:spPr>
      </p:cxnSp>
      <p:sp>
        <p:nvSpPr>
          <p:cNvPr id="196" name="Google Shape;196;p42"/>
          <p:cNvSpPr txBox="1"/>
          <p:nvPr/>
        </p:nvSpPr>
        <p:spPr>
          <a:xfrm>
            <a:off x="4039575" y="2974700"/>
            <a:ext cx="14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partition</a:t>
            </a:r>
            <a:endParaRPr b="1">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3"/>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02" name="Google Shape;202;p43"/>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Matrix Reduction Phase</a:t>
            </a:r>
            <a:endParaRPr sz="3200">
              <a:latin typeface="Proxima Nova"/>
              <a:ea typeface="Proxima Nova"/>
              <a:cs typeface="Proxima Nova"/>
              <a:sym typeface="Proxima Nova"/>
            </a:endParaRPr>
          </a:p>
        </p:txBody>
      </p:sp>
      <p:sp>
        <p:nvSpPr>
          <p:cNvPr id="203" name="Google Shape;203;p43"/>
          <p:cNvSpPr txBox="1"/>
          <p:nvPr/>
        </p:nvSpPr>
        <p:spPr>
          <a:xfrm>
            <a:off x="451275" y="2057150"/>
            <a:ext cx="821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We need to eliminate C to make matrix M upper triangular.</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We will multiply the matrix M in following way to do that.</a:t>
            </a:r>
            <a:endParaRPr sz="2000">
              <a:latin typeface="Proxima Nova"/>
              <a:ea typeface="Proxima Nova"/>
              <a:cs typeface="Proxima Nova"/>
              <a:sym typeface="Proxima Nova"/>
            </a:endParaRPr>
          </a:p>
        </p:txBody>
      </p:sp>
      <p:pic>
        <p:nvPicPr>
          <p:cNvPr id="204" name="Google Shape;204;p43"/>
          <p:cNvPicPr preferRelativeResize="0"/>
          <p:nvPr/>
        </p:nvPicPr>
        <p:blipFill>
          <a:blip r:embed="rId3">
            <a:alphaModFix/>
          </a:blip>
          <a:stretch>
            <a:fillRect/>
          </a:stretch>
        </p:blipFill>
        <p:spPr>
          <a:xfrm>
            <a:off x="3640150" y="1261625"/>
            <a:ext cx="1524000" cy="647700"/>
          </a:xfrm>
          <a:prstGeom prst="rect">
            <a:avLst/>
          </a:prstGeom>
          <a:noFill/>
          <a:ln>
            <a:noFill/>
          </a:ln>
        </p:spPr>
      </p:pic>
      <p:pic>
        <p:nvPicPr>
          <p:cNvPr id="205" name="Google Shape;205;p43"/>
          <p:cNvPicPr preferRelativeResize="0"/>
          <p:nvPr/>
        </p:nvPicPr>
        <p:blipFill>
          <a:blip r:embed="rId4">
            <a:alphaModFix/>
          </a:blip>
          <a:stretch>
            <a:fillRect/>
          </a:stretch>
        </p:blipFill>
        <p:spPr>
          <a:xfrm>
            <a:off x="436725" y="3165350"/>
            <a:ext cx="4292507" cy="1673350"/>
          </a:xfrm>
          <a:prstGeom prst="rect">
            <a:avLst/>
          </a:prstGeom>
          <a:noFill/>
          <a:ln>
            <a:noFill/>
          </a:ln>
        </p:spPr>
      </p:pic>
      <p:sp>
        <p:nvSpPr>
          <p:cNvPr id="206" name="Google Shape;206;p43"/>
          <p:cNvSpPr txBox="1"/>
          <p:nvPr/>
        </p:nvSpPr>
        <p:spPr>
          <a:xfrm>
            <a:off x="5070700" y="4108700"/>
            <a:ext cx="3869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Proxima Nova"/>
                <a:ea typeface="Proxima Nova"/>
                <a:cs typeface="Proxima Nova"/>
                <a:sym typeface="Proxima Nova"/>
              </a:rPr>
              <a:t>Notice that the now in place of A, we have Schur complement of D.</a:t>
            </a:r>
            <a:endParaRPr sz="1600">
              <a:latin typeface="Proxima Nova"/>
              <a:ea typeface="Proxima Nova"/>
              <a:cs typeface="Proxima Nova"/>
              <a:sym typeface="Proxima Nova"/>
            </a:endParaRPr>
          </a:p>
        </p:txBody>
      </p:sp>
      <p:sp>
        <p:nvSpPr>
          <p:cNvPr id="207" name="Google Shape;207;p43"/>
          <p:cNvSpPr/>
          <p:nvPr/>
        </p:nvSpPr>
        <p:spPr>
          <a:xfrm>
            <a:off x="1856025" y="4039600"/>
            <a:ext cx="1104000" cy="315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43"/>
          <p:cNvCxnSpPr>
            <a:stCxn id="207" idx="6"/>
            <a:endCxn id="206" idx="1"/>
          </p:cNvCxnSpPr>
          <p:nvPr/>
        </p:nvCxnSpPr>
        <p:spPr>
          <a:xfrm>
            <a:off x="2960025" y="4197250"/>
            <a:ext cx="2110800" cy="249900"/>
          </a:xfrm>
          <a:prstGeom prst="curved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14" name="Google Shape;214;p44"/>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Matrix Reduction Phase</a:t>
            </a:r>
            <a:endParaRPr sz="3200">
              <a:latin typeface="Proxima Nova"/>
              <a:ea typeface="Proxima Nova"/>
              <a:cs typeface="Proxima Nova"/>
              <a:sym typeface="Proxima Nova"/>
            </a:endParaRPr>
          </a:p>
        </p:txBody>
      </p:sp>
      <p:sp>
        <p:nvSpPr>
          <p:cNvPr id="215" name="Google Shape;215;p44"/>
          <p:cNvSpPr txBox="1"/>
          <p:nvPr/>
        </p:nvSpPr>
        <p:spPr>
          <a:xfrm>
            <a:off x="465750" y="1261625"/>
            <a:ext cx="8212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We then work with only the fourth submatrix from the previous operation.</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Notice that now, the size of augmented matrix becomes (n - 1) x (n - 1).</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Now, we again do the partition into 4 submatrix in a similar manner as the previous one.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This process is repeated till only one row remains at which point matrix reduction process is terminated.</a:t>
            </a:r>
            <a:endParaRPr sz="2000">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5"/>
          <p:cNvSpPr txBox="1"/>
          <p:nvPr/>
        </p:nvSpPr>
        <p:spPr>
          <a:xfrm>
            <a:off x="873425" y="436700"/>
            <a:ext cx="716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Proxima Nova"/>
              <a:ea typeface="Proxima Nova"/>
              <a:cs typeface="Proxima Nova"/>
              <a:sym typeface="Proxima Nova"/>
            </a:endParaRPr>
          </a:p>
        </p:txBody>
      </p:sp>
      <p:sp>
        <p:nvSpPr>
          <p:cNvPr id="221" name="Google Shape;221;p45"/>
          <p:cNvSpPr txBox="1"/>
          <p:nvPr/>
        </p:nvSpPr>
        <p:spPr>
          <a:xfrm>
            <a:off x="436725" y="436700"/>
            <a:ext cx="8241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latin typeface="Proxima Nova"/>
                <a:ea typeface="Proxima Nova"/>
                <a:cs typeface="Proxima Nova"/>
                <a:sym typeface="Proxima Nova"/>
              </a:rPr>
              <a:t>Partition Method : Back Substitution</a:t>
            </a:r>
            <a:endParaRPr sz="3200">
              <a:latin typeface="Proxima Nova"/>
              <a:ea typeface="Proxima Nova"/>
              <a:cs typeface="Proxima Nova"/>
              <a:sym typeface="Proxima Nova"/>
            </a:endParaRPr>
          </a:p>
        </p:txBody>
      </p:sp>
      <p:sp>
        <p:nvSpPr>
          <p:cNvPr id="222" name="Google Shape;222;p45"/>
          <p:cNvSpPr txBox="1"/>
          <p:nvPr/>
        </p:nvSpPr>
        <p:spPr>
          <a:xfrm>
            <a:off x="465750" y="1261625"/>
            <a:ext cx="8212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Similar to how, we use back substitution in Gaussian elimination, we use this process to get the values of all unknowns.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Hence, the last unknown, x</a:t>
            </a:r>
            <a:r>
              <a:rPr baseline="-25000" lang="en" sz="2000">
                <a:latin typeface="Proxima Nova"/>
                <a:ea typeface="Proxima Nova"/>
                <a:cs typeface="Proxima Nova"/>
                <a:sym typeface="Proxima Nova"/>
              </a:rPr>
              <a:t>n</a:t>
            </a:r>
            <a:r>
              <a:rPr lang="en" sz="2000">
                <a:latin typeface="Proxima Nova"/>
                <a:ea typeface="Proxima Nova"/>
                <a:cs typeface="Proxima Nova"/>
                <a:sym typeface="Proxima Nova"/>
              </a:rPr>
              <a:t> is obtained first and to get the value of any other unknown x</a:t>
            </a:r>
            <a:r>
              <a:rPr baseline="-25000" lang="en" sz="2000">
                <a:latin typeface="Proxima Nova"/>
                <a:ea typeface="Proxima Nova"/>
                <a:cs typeface="Proxima Nova"/>
                <a:sym typeface="Proxima Nova"/>
              </a:rPr>
              <a:t>i</a:t>
            </a:r>
            <a:r>
              <a:rPr lang="en" sz="2000">
                <a:latin typeface="Proxima Nova"/>
                <a:ea typeface="Proxima Nova"/>
                <a:cs typeface="Proxima Nova"/>
                <a:sym typeface="Proxima Nova"/>
              </a:rPr>
              <a:t>, value of all unknowns x</a:t>
            </a:r>
            <a:r>
              <a:rPr baseline="-25000" lang="en" sz="2000">
                <a:latin typeface="Proxima Nova"/>
                <a:ea typeface="Proxima Nova"/>
                <a:cs typeface="Proxima Nova"/>
                <a:sym typeface="Proxima Nova"/>
              </a:rPr>
              <a:t>j</a:t>
            </a:r>
            <a:r>
              <a:rPr lang="en" sz="2000">
                <a:latin typeface="Proxima Nova"/>
                <a:ea typeface="Proxima Nova"/>
                <a:cs typeface="Proxima Nova"/>
                <a:sym typeface="Proxima Nova"/>
              </a:rPr>
              <a:t> such that j &gt; i are used.</a:t>
            </a:r>
            <a:endParaRPr sz="2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